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5" r:id="rId9"/>
    <p:sldId id="27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15" y="-10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76D8A-4EAF-4EB8-8ED3-A1E25CD2CF19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41D4-AF12-40D9-89DC-AF1B12614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58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A3B3-2694-4B3A-8B5C-0AB2A192732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71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A3B3-2694-4B3A-8B5C-0AB2A192732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83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A3B3-2694-4B3A-8B5C-0AB2A192732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59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A3B3-2694-4B3A-8B5C-0AB2A192732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27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A3B3-2694-4B3A-8B5C-0AB2A192732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26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A3B3-2694-4B3A-8B5C-0AB2A192732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18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BA3B3-2694-4B3A-8B5C-0AB2A192732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00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21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0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56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5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63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4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6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8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06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80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EC45-E2F9-441E-9FEC-A81D94C71D1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4DB9-799E-45BA-9FA1-78E97E0F0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00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137"/>
            <a:ext cx="6858000" cy="36724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tabLst>
                <a:tab pos="3317875" algn="l"/>
              </a:tabLs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бюджетное  дошкольное   образовательное учреждение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етский сад Росинка №24»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Паспорт средней группы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j2_d57jcH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872"/>
            <a:ext cx="6858000" cy="45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500" y="4207285"/>
            <a:ext cx="3429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Росинка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2023г.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46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657" cy="910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0728" y="1901733"/>
            <a:ext cx="337784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Приемная</a:t>
            </a:r>
          </a:p>
          <a:p>
            <a:endParaRPr lang="ru-RU" altLang="ru-RU" sz="2000" b="1" dirty="0" smtClean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prstClr val="black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Центр эмоциональной разгрузки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712" y="1206897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 развивающая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среда группы:</a:t>
            </a:r>
            <a:endParaRPr lang="ru-RU" alt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7957216"/>
              </p:ext>
            </p:extLst>
          </p:nvPr>
        </p:nvGraphicFramePr>
        <p:xfrm>
          <a:off x="981355" y="2267745"/>
          <a:ext cx="3743789" cy="2628366"/>
        </p:xfrm>
        <a:graphic>
          <a:graphicData uri="http://schemas.openxmlformats.org/drawingml/2006/table">
            <a:tbl>
              <a:tblPr firstRow="1" firstCol="1" bandRow="1"/>
              <a:tblGrid>
                <a:gridCol w="1688611"/>
                <a:gridCol w="2055178"/>
              </a:tblGrid>
              <a:tr h="530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Мебель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Кабинки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Скамейки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Стенды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 детского творчества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Информационные стенды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6178188"/>
              </p:ext>
            </p:extLst>
          </p:nvPr>
        </p:nvGraphicFramePr>
        <p:xfrm>
          <a:off x="980728" y="5330161"/>
          <a:ext cx="3743789" cy="2592288"/>
        </p:xfrm>
        <a:graphic>
          <a:graphicData uri="http://schemas.openxmlformats.org/drawingml/2006/table">
            <a:tbl>
              <a:tblPr firstRow="1" firstCol="1" bandRow="1"/>
              <a:tblGrid>
                <a:gridCol w="1688611"/>
                <a:gridCol w="2055178"/>
              </a:tblGrid>
              <a:tr h="530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6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Мебель и оборудование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Коврики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Подушки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Магнитофон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156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2410" cy="9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7003401"/>
              </p:ext>
            </p:extLst>
          </p:nvPr>
        </p:nvGraphicFramePr>
        <p:xfrm>
          <a:off x="1268760" y="2267744"/>
          <a:ext cx="3676174" cy="4681279"/>
        </p:xfrm>
        <a:graphic>
          <a:graphicData uri="http://schemas.openxmlformats.org/drawingml/2006/table">
            <a:tbl>
              <a:tblPr firstRow="1" firstCol="1" bandRow="1"/>
              <a:tblGrid>
                <a:gridCol w="1838087"/>
                <a:gridCol w="1838087"/>
              </a:tblGrid>
              <a:tr h="572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51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Строительный материал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Крупногабаритный напольный конструктор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убиков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мелкого строительного материала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из мягкого пластика для плоского конструирования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Мозаики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мозаика - 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и мелкая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мозаика - 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3040" y="1760630"/>
            <a:ext cx="519025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Центр строительных и конструктивных игр</a:t>
            </a:r>
            <a:endParaRPr lang="ru-RU" altLang="ru-RU" sz="2000" b="1" dirty="0" smtClean="0">
              <a:solidFill>
                <a:prstClr val="black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" y="531971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79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" y="179512"/>
            <a:ext cx="6832410" cy="910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0247820"/>
              </p:ext>
            </p:extLst>
          </p:nvPr>
        </p:nvGraphicFramePr>
        <p:xfrm>
          <a:off x="777499" y="2082952"/>
          <a:ext cx="5328592" cy="5299069"/>
        </p:xfrm>
        <a:graphic>
          <a:graphicData uri="http://schemas.openxmlformats.org/drawingml/2006/table">
            <a:tbl>
              <a:tblPr firstRow="1" firstCol="1" bandRow="1"/>
              <a:tblGrid>
                <a:gridCol w="1661136"/>
                <a:gridCol w="3667456"/>
              </a:tblGrid>
              <a:tr h="31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90">
                <a:tc row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Объекты для исследования в действии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Пирамидки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из шнурков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Объемные вкладыши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Матрешки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Доски с вкладышами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цветных палочек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объемных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 - 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плоских геометрических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фигур - 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Сортировочный ящик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Настольные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игры - 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Игрушки-забавы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8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для экспериментирования с песком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12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Образно символический материал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Наборы картинок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Наборы парных картинок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Наборы парных картинок типа «лото»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Наборы парных картинок типа «лота» с геометрическими формами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Резные кубики с предметными картинками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Сюжетные картинки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7" marR="33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8720" y="1259632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сенсорного развития</a:t>
            </a:r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78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4" y="0"/>
            <a:ext cx="6832410" cy="9138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20" y="1187624"/>
            <a:ext cx="2900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детского творчества</a:t>
            </a:r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2197885"/>
              </p:ext>
            </p:extLst>
          </p:nvPr>
        </p:nvGraphicFramePr>
        <p:xfrm>
          <a:off x="836713" y="1619672"/>
          <a:ext cx="5544615" cy="6946356"/>
        </p:xfrm>
        <a:graphic>
          <a:graphicData uri="http://schemas.openxmlformats.org/drawingml/2006/table">
            <a:tbl>
              <a:tblPr firstRow="1" firstCol="1" bandRow="1"/>
              <a:tblGrid>
                <a:gridCol w="1656183"/>
                <a:gridCol w="388843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рисования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Набор цветных карандашей</a:t>
                      </a: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Восковые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мелки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Гуашь</a:t>
                      </a: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Круглые кисти</a:t>
                      </a: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Емкости для промывания ворса кисти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Подставки для кистей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Крупа для рисования крашеная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Бумага различной плотности</a:t>
                      </a: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Раскраски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Трафареты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лепки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Глина, подготовленная для лепки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Пластилин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Доски, 20х30 см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Салфетка из ткани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Печатки, формочки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Книжный </a:t>
                      </a:r>
                      <a:r>
                        <a:rPr lang="ru-RU" sz="1800" b="1" dirty="0" smtClean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центр</a:t>
                      </a:r>
                      <a:endParaRPr lang="ru-RU" sz="1200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Художественная литература соответствующая возрасту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Большая книга со сказками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Большая книга с рассказами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книга с иллюстрациями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Книжки - малышки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Книжки - игрушки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Большая книга со стихами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книга с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5" marR="62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537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0866185"/>
              </p:ext>
            </p:extLst>
          </p:nvPr>
        </p:nvGraphicFramePr>
        <p:xfrm>
          <a:off x="1124744" y="1979709"/>
          <a:ext cx="4824536" cy="6380494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3240360"/>
              </a:tblGrid>
              <a:tr h="273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5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театра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Ширма для настольного и кукольного театра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масок - 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наручных кукол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пальчиковых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кукол - 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плоских фигур на подставках: сказочные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персонажи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Пальчиковый театр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Деревянный театр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музыки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Дудочки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Погремушки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Гитара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Гармонь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Бубен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Микрофон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Ксилофон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Барабан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Маракасы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Дидактический материал «Музыкальные инструменты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Деревянные ложки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24744" y="1331640"/>
            <a:ext cx="260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музыки и театра</a:t>
            </a:r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83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2953" cy="9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5520478"/>
              </p:ext>
            </p:extLst>
          </p:nvPr>
        </p:nvGraphicFramePr>
        <p:xfrm>
          <a:off x="908720" y="1855756"/>
          <a:ext cx="4536504" cy="6121848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3024336"/>
              </a:tblGrid>
              <a:tr h="134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Игрушки - персонажи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Куклы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Животные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крупные и мелкие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Звери и птицы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Маркеры игрового пространства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Игровой модуль «Кухня»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Игровой модуль «Мастерская»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Игровой модуль «Парикмахерская»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Полифункциональные материалы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Палатка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Объемные модули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Игрушки – предметы оперирования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посуды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овощей и фруктов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продуктов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Гладильная доска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Игрушечный утюг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Игрушечный набор доктора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Игрушечный набор парикмахера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Автомобили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каталки - 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транспортных средств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Кукольные коляски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Сумки, корзинки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Телефоны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79" marR="37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52736" y="1115616"/>
            <a:ext cx="2985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сюжетно-ролевых игр</a:t>
            </a:r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42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2410" cy="922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4744" y="1115616"/>
            <a:ext cx="2441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спортивных игр</a:t>
            </a:r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36431"/>
              </p:ext>
            </p:extLst>
          </p:nvPr>
        </p:nvGraphicFramePr>
        <p:xfrm>
          <a:off x="908721" y="1835696"/>
          <a:ext cx="5328591" cy="3323185"/>
        </p:xfrm>
        <a:graphic>
          <a:graphicData uri="http://schemas.openxmlformats.org/drawingml/2006/table">
            <a:tbl>
              <a:tblPr firstRow="1" firstCol="1" bandRow="1"/>
              <a:tblGrid>
                <a:gridCol w="2016223"/>
                <a:gridCol w="3312368"/>
              </a:tblGrid>
              <a:tr h="223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оборудования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04" marR="62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ходьбы, бега и равновесия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Массажная дорожка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Мягкие «кочки»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Коврик, дорожка массажная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93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прыжков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Набор кубов пластиковых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Мяч попрыгунчик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Шнур короткий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Обручи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Кегли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катания, бросания, ловли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Мешочки с гранулами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Мяч резиновый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Мяч мягкий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общеразвивающих упражнений</a:t>
                      </a: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Палки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гимнастические -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Гантели - нет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3093474"/>
              </p:ext>
            </p:extLst>
          </p:nvPr>
        </p:nvGraphicFramePr>
        <p:xfrm>
          <a:off x="902142" y="5143505"/>
          <a:ext cx="5328592" cy="1240700"/>
        </p:xfrm>
        <a:graphic>
          <a:graphicData uri="http://schemas.openxmlformats.org/drawingml/2006/table">
            <a:tbl>
              <a:tblPr firstRow="1" firstCol="1" bandRow="1"/>
              <a:tblGrid>
                <a:gridCol w="2014433"/>
                <a:gridCol w="3314159"/>
              </a:tblGrid>
              <a:tr h="32553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общеразвивающих упражнений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Султанчики - 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Флажки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Платочки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Кольцебросс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Палочки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04" marR="62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2900" y="44481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36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2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290" y="642910"/>
            <a:ext cx="6172200" cy="8143932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Основная документация воспитателя учреждения дошкольного образования: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План организованной образовательной деятельности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Календарно – тематическое планирование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Протоколы родительских  собраний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Сведения о родителях и воспитанниках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Рабочая программа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Табель  учета ежедневной  посещаемости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Журнал  учета  движения детей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Тетрадь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кварцевания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Тетрадь  для мытья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игрушек</a:t>
            </a: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Вторая группа раннего возраста 2018-2019\Оформление группы\пчелки желтая\dms0N53Gp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2953" cy="9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42" y="1142976"/>
            <a:ext cx="3934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Материально-техническое обеспечение</a:t>
            </a:r>
            <a:endParaRPr lang="ru-RU" altLang="ru-RU" sz="2000" b="1" dirty="0">
              <a:solidFill>
                <a:prstClr val="black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6" y="1714480"/>
          <a:ext cx="6215106" cy="713232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  <a:tableStyleId>{073A0DAA-6AF3-43AB-8588-CEC1D06C72B9}</a:tableStyleId>
              </a:tblPr>
              <a:tblGrid>
                <a:gridCol w="1035851"/>
                <a:gridCol w="1035851"/>
                <a:gridCol w="1035851"/>
                <a:gridCol w="1035851"/>
                <a:gridCol w="1035851"/>
                <a:gridCol w="1035851"/>
              </a:tblGrid>
              <a:tr h="802299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200" dirty="0"/>
                        <a:t>№</a:t>
                      </a:r>
                      <a:endParaRPr lang="ru-RU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Вид помещения</a:t>
                      </a:r>
                      <a:endParaRPr lang="ru-RU"/>
                    </a:p>
                    <a:p>
                      <a:r>
                        <a:rPr lang="ru-RU" sz="1200"/>
                        <a:t>социально-бытового</a:t>
                      </a:r>
                      <a:endParaRPr lang="ru-RU"/>
                    </a:p>
                    <a:p>
                      <a:r>
                        <a:rPr lang="ru-RU" sz="1200"/>
                        <a:t>и иного назначения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Площадь</a:t>
                      </a:r>
                      <a:endParaRPr lang="ru-RU"/>
                    </a:p>
                    <a:p>
                      <a:r>
                        <a:rPr lang="ru-RU" sz="1200"/>
                        <a:t>помещения</a:t>
                      </a:r>
                      <a:endParaRPr lang="ru-RU"/>
                    </a:p>
                    <a:p>
                      <a:r>
                        <a:rPr lang="ru-RU" sz="1200"/>
                        <a:t>(м2)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Количество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Наименование оборудования,</a:t>
                      </a:r>
                      <a:endParaRPr lang="ru-RU"/>
                    </a:p>
                    <a:p>
                      <a:r>
                        <a:rPr lang="ru-RU" sz="1200"/>
                        <a:t>ТСО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4866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1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Прогулочные площадки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1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</a:rPr>
                        <a:t>Лавки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Песочница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Веранда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2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2</a:t>
                      </a:r>
                      <a:endParaRPr lang="ru-RU" dirty="0"/>
                    </a:p>
                    <a:p>
                      <a:r>
                        <a:rPr lang="ru-RU" sz="1200" dirty="0">
                          <a:latin typeface="Times New Roman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459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2.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Игровая комната</a:t>
                      </a:r>
                      <a:endParaRPr lang="ru-RU"/>
                    </a:p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54.3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1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</a:rPr>
                        <a:t>Стенка для размещения игрушек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Стол детский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Стул детский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Ковёр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Детская игровая мебель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Музыкальный центр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3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 </a:t>
                      </a:r>
                      <a:endParaRPr lang="ru-RU" sz="1200" dirty="0" smtClean="0">
                        <a:latin typeface="Times New Roman"/>
                      </a:endParaRP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7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20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1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5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1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3601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3.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Спальная комната</a:t>
                      </a:r>
                      <a:endParaRPr lang="ru-RU"/>
                    </a:p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54.0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1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</a:rPr>
                        <a:t>Кровати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Стул взрослый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Стол письменный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Шкаф для пособий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20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2</a:t>
                      </a:r>
                      <a:endParaRPr lang="ru-RU" dirty="0"/>
                    </a:p>
                    <a:p>
                      <a:pPr algn="ctr"/>
                      <a:endParaRPr lang="ru-RU" sz="1200" dirty="0" smtClean="0">
                        <a:latin typeface="Times New Roman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1</a:t>
                      </a:r>
                    </a:p>
                    <a:p>
                      <a:pPr algn="ctr"/>
                      <a:endParaRPr lang="ru-RU" sz="1200" dirty="0" smtClean="0">
                        <a:latin typeface="Times New Roman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4866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 4.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Умывальная</a:t>
                      </a:r>
                      <a:endParaRPr lang="ru-RU"/>
                    </a:p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10.1</a:t>
                      </a:r>
                      <a:endParaRPr lang="ru-RU"/>
                    </a:p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1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</a:rPr>
                        <a:t>Шкафчики для полотенец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( секции)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20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5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2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6.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Приемная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/>
                        </a:rPr>
                        <a:t>12.1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1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</a:rPr>
                        <a:t>Шкаф для одежды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(секции)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Шкаф для обуви</a:t>
                      </a:r>
                      <a:endParaRPr lang="ru-RU"/>
                    </a:p>
                    <a:p>
                      <a:r>
                        <a:rPr lang="ru-RU" sz="1200">
                          <a:latin typeface="Times New Roman"/>
                        </a:rPr>
                        <a:t>Банкетка</a:t>
                      </a:r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20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5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1</a:t>
                      </a:r>
                      <a:endParaRPr lang="ru-RU" dirty="0"/>
                    </a:p>
                    <a:p>
                      <a:pPr algn="ctr"/>
                      <a:r>
                        <a:rPr lang="ru-RU" sz="1200" dirty="0" smtClean="0">
                          <a:latin typeface="Times New Roman"/>
                        </a:rPr>
                        <a:t>3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54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я\Детский сад\Вторая группа раннего возраста 2018-2019\Оформление группы\пчелки желтая\dms0N53Gp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" y="0"/>
            <a:ext cx="6860172" cy="914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178575"/>
              </p:ext>
            </p:extLst>
          </p:nvPr>
        </p:nvGraphicFramePr>
        <p:xfrm>
          <a:off x="548680" y="1691680"/>
          <a:ext cx="5561097" cy="6438806"/>
        </p:xfrm>
        <a:graphic>
          <a:graphicData uri="http://schemas.openxmlformats.org/drawingml/2006/table">
            <a:tbl>
              <a:tblPr firstRow="1" firstCol="1" bandRow="1"/>
              <a:tblGrid>
                <a:gridCol w="3427779"/>
                <a:gridCol w="2133318"/>
              </a:tblGrid>
              <a:tr h="155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Полежаева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Ксения Сергеевна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Анцифирова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Елена Николаевна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воспитатель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Шелудько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Наталья Юрьевна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младший воспитатель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73578" y="419325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63613" y="146177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63613" y="146177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764704" y="951123"/>
            <a:ext cx="386715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детьми работают</a:t>
            </a:r>
            <a:endParaRPr lang="ru-RU" sz="3600" kern="10" spc="0" dirty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0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я\Детский сад\Вторая группа раннего возраста 2018-2019\Оформление группы\пчелки желтая\dms0N53Gp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" y="798"/>
            <a:ext cx="6860172" cy="914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680" y="899592"/>
            <a:ext cx="423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600" b="0" i="0" u="none" strike="noStrike" kern="1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Наша группа</a:t>
            </a:r>
            <a:endParaRPr kumimoji="0" lang="ru-RU" sz="3600" b="0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1987333"/>
              </p:ext>
            </p:extLst>
          </p:nvPr>
        </p:nvGraphicFramePr>
        <p:xfrm>
          <a:off x="907634" y="1880023"/>
          <a:ext cx="5196135" cy="5231702"/>
        </p:xfrm>
        <a:graphic>
          <a:graphicData uri="http://schemas.openxmlformats.org/drawingml/2006/table">
            <a:tbl>
              <a:tblPr firstRow="1" firstCol="1" bandRow="1"/>
              <a:tblGrid>
                <a:gridCol w="664210"/>
                <a:gridCol w="3009284"/>
                <a:gridCol w="152264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 ребенка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рождения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Багданас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Михаил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18.01.19.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Буда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София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16.12.18.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Воробьев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Дмитрий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01.02.19.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Жилина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Кира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21.02.19.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Зайчиков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Руслан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01.07.19.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Захаров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Дмитрий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20.08.18.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Качаева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Валерия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28.09.19.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Кожуховская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Камелия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13.07.19.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Колеганов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Максим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08.04.19.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Леднева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Валерия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09.05.19.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Лазуто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Роман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14.06.19.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Плясунова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Василиса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17.03.19.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Раджабов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Абубакр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Сергеев Мирон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21.03.19.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Терещенко Савелий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28.03.19.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Юдина Дарья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26.06.19.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Юдина Екатерина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23.01.19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17 детей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из них 8 девочек и 9 мальчиков.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01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**********/</a:t>
            </a:r>
            <a:endParaRPr lang="ru-RU" dirty="0"/>
          </a:p>
        </p:txBody>
      </p:sp>
      <p:pic>
        <p:nvPicPr>
          <p:cNvPr id="3074" name="Picture 2" descr="C:\Users\user\Desktop\Моя\Детский сад\Вторая группа раннего возраста 2018-2019\Оформление группы\пчелки желтая\dms0N53Gp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" y="0"/>
            <a:ext cx="6860172" cy="914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jxRUImVJB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143000" y="114300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13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я\Детский сад\Вторая группа раннего возраста 2018-2019\Оформление группы\пчелки желтая\dms0N53Gp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" y="15317"/>
            <a:ext cx="6860172" cy="914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4704" y="826345"/>
            <a:ext cx="51845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ЗАДАЧИ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 ОУ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РЕАЛИЗАЦИИ ОСНОВНОЙ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ОБЩЕОБРАЗОВАТЕЛЬНОЙ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ПРОГРАММЫ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Цели дошкольного учреждения: формирование физически здоровой, интеллектуально - развитой личности, способной реализовать свой творческий потенциал	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воспитывать здорового ребенка коллектив ставит перед собой следующие задачи: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Способствовать охране и укреплению здоровья детей, совершенствовать их психическое развитие;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Совершенствовать содержание и методы работы по интеллектуально-личностному развитию детей;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Осуществлять тесное взаимодействие с семьей для обеспечения полноценного развития ребенка.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57792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я\Детский сад\Вторая группа раннего возраста 2018-2019\Оформление группы\пчелки желтая\dms0N53Gp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6860172" cy="914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4704" y="826345"/>
            <a:ext cx="518457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 НА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2023-2024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УЧЕБНЫЙ ГОД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Продолжать всестороннее воспитание детей, </a:t>
            </a:r>
            <a:endParaRPr lang="ru-RU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укреплять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их здоровье, совершенствовать физическое </a:t>
            </a:r>
            <a:endParaRPr lang="ru-RU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Формировать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познавательные интересы, воспитывать устойчивое внимание, наблюдательность.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основе расширения знаний об окружающем воспитывать патриотические и интернациональные чувства, любовь к родному краю,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Родине. Развивать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пространственное воображение и элементы логического мышления.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Продолжать развивать у детей самостоятельность в организации всех видов игр. Выполнять правила и нормы поведения в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играх. Развивать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инициативу, организаторские и творческие способности во всех видах деятельности.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Продолжать совершенствовать все стороны речи; учить детей пользоваться как краткой, так и распространенной формой ответа, в зависимости от характера поставленного вопроса, дополнять высказывания товарищей. Продолжать развивать фонематический слух и навыки звукового анализа речи. Готовить детей к обучению грамоте.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Продолжать формировать трудовые умения и навыки, воспитывать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трудолюбие. Развивать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художественно-творческие способности детей в различных видах художественной деятельности.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эстетическое восприятие, чувство ритма, художественный вкус, эстетическое отношение к окружающему, к искусству и художественной деятельности.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Формировать интерес к классическому и народному искусству (музыке, изобразительному искусству, литературе, архитектуре).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Воспитывать организованность, дисциплинированность, коллективизм, уважение к старшим, заботливое отношение к малышам.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умение самостоятельно объединяться для совместной игры и труда, оказывать друг другу помощь.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Прививать интерес к учебной деятельности и желание учиться в школе.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Формировать навыки учебной деятельности (внимательно слушать воспитателя, действовать по предложенному им плану, а </a:t>
            </a:r>
            <a:endParaRPr lang="ru-RU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также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самостоятельно планировать свои действия, </a:t>
            </a:r>
            <a:endParaRPr lang="ru-RU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выполнять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поставленную задачу, </a:t>
            </a:r>
            <a:endParaRPr lang="ru-RU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правильно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оценивать результаты своей </a:t>
            </a:r>
            <a:endParaRPr lang="ru-RU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деятельности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="" xmlns:p14="http://schemas.microsoft.com/office/powerpoint/2010/main" val="161352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я\Детский сад\Вторая группа раннего возраста 2018-2019\Оформление группы\пчелки желтая\dms0N53Gp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0172" cy="9250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696" y="467544"/>
            <a:ext cx="518457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ВОЗРАСТНЫЕ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ОСОБЕННОСТИ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4-5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ЛЕТ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 4 – 5 лет – период относительного затишья. Ребенок вышел из кризиса и стал спокойнее, послушнее. Более сильной становится потребность в друзьях, резко возрастает интерес к окружающему миру.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этом возрасте у Вашего ребенка активно проявляются: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Стремление к самостоятельности. Ребенку важно многое делать самому, он уже меньше нуждается в опеке взрослых. Обратная сторона самостоятельности – заявление о своих правах, потребностях, попытки установить свои правила в своем близком окружении.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Этические представления. Ребенок начинает понимать чувства других людей и сопереживать. Начинают формироваться основные этические понятия, которые ребенок воспринимает не через то, что ему говорят взрослые, а исходя из того, как они поступают.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Творческие способности. Развитие воображения входит в очень активную фазу. Ребенок живет в мире сказок, фантазий, мечтаний, где он получает возможность стать главным героем, добиться недостающего признания и т.п.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Страхи как следствие развитого воображения. Ребенок чувствует себя недостаточно защищенным перед большим миром. Он задействует свое магическое мышление, чтобы обрести ощущение безопасности. Но безудержность фантазий может порождать самые разнообразные страхи.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Интерес к ровесникам. От внутри семейных отношений ребенок переходит к более широким отношениям со сверстниками. Совместные игры становятся сложнее с сюжетно – ролевым наполнением (игры в магазин, в войну, разыгрывание сказок и т.д.). Дети дружат, ссорятся, мирятся, помогают друг другу, обижаются, ревнуют. Все более выраженной становится потребность в признании  и уважении со стороны ровесников.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Активная любознательность заставляет детей задавать вопросы обо всем, что они видят. Они готовы все время говорить и обсуждать различные вопросы. Их познавательный интерес лучше всего утоляется в увлекательном разговоре или занимательной игре.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Эмоциональное предпочтение родителя другого пола, максимально выраженное, в 4 года. Девочки нежно любят отцов, особенно если походят на них внешне, а мальчики испытывают эмоциональное влечение к матери. Подобный эмоциональный опыт отношений между людьми найдет свое дальнейшее развитие в браке, когда супруги проявят друг к другу те же чувства любви, которые они испытали по отношению к родителям другого пола в детстве.</a:t>
            </a:r>
          </a:p>
        </p:txBody>
      </p:sp>
    </p:spTree>
    <p:extLst>
      <p:ext uri="{BB962C8B-B14F-4D97-AF65-F5344CB8AC3E}">
        <p14:creationId xmlns="" xmlns:p14="http://schemas.microsoft.com/office/powerpoint/2010/main" val="330671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я\Детский сад\Вторая группа раннего возраста 2018-2019\Оформление группы\пчелки желтая\dms0N53Gp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0172" cy="9250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696" y="285720"/>
            <a:ext cx="5184576" cy="932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Вам как его родителям важно: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Понять, каковы в вашей семье правила и законы, которые ребенку не позволено нарушать. Помните, что запретов не должно быть слишком много, иначе их трудно выполнить.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возможности вместо запретов предлагайте альтернативы. Например: «Тебе нельзя рисовать на стене, но можно на этом куске бумаги (ватмане)». Просто запреты рождают в ребенке либо чувство вины, либо злость и протест. Если вы что-то однозначно запрещаете ребенку, будьте готовы выдержать его злость и обиду по этому поводу.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Говорите ребенку о своих чувствах, чтобы он лучше понимал, какую реакцию в другом человеке рождают его поступки. Вместе с ним разбирайте сложные этические ситуации. А главное, сами живите в согласии с теми этическими принципами, которые вы транслируете ребенку.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перегружайте совесть ребенка. Чрезмерная критика, наказания за незначительные проступки и ошибки вызывают постоянное ощущение своей вины, мстительность, страх перед наказанием, а также пассивность, неуверенность и отсутствие инициативы.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стоит при ребенке рассказывать страшные истории, говорить о тяжелых болезнях и смерти, потому что для некоторых детей подобная информация может стать сверхсильным раздражителем и почвой для страхов. Важно выслушивать ребенка, разделять с ним его страхи, позволяя ему проживать их вместе с вами (в сказке, игре, рисовании)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Чрезмерная опека в семье, постоянное нахождение ребенка рядом с взрослым, предупреждение каждого его самостоятельного шага способствует формированию страхов у ребенка. Всем этим непроизвольно подчеркивается, что он слабый и беззащитный перед окружающим его миром, полным неизвестности и опасности. Не дает сформироваться адекватной защите от страхов и слишком уступчивое, нерешительное поведение родителей, постоянно сомневающихся в правоте своих действий и уже этим обнаруживающих непоследовательность своих требований и решений.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Предоставьте ребенку возможности для проявления его творчество и самовыражения. По возможности не оценивайте творчество ребенка ни положительно, ни отрицательно – пусть он оценит это сам.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Обеспечьте ребенку возможность совместной игры с другими детьми. Такая игра не только развивает его воображение и образное мышление, но и совершенно необходима для здорового эмоционального развития. Помните, что страхов значительно меньше у детей, имеющих возможность общения со сверстниками.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Помните, что ребенок уже способен долго и увлеченно заниматься тем, что ему интересно, и ему бывает очень трудно прервать свою игру. Поэтому о необходимости ее заканчивать стоит предупреждать ребенка заранее.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Будьте открытыми к вопросам ребенка, интересуйтесь его мнением, стимулируйте его самому находить ответы на интересующие его вопросы. 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</a:t>
            </a:r>
            <a:endParaRPr lang="ru-RU" sz="1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503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1552</Words>
  <Application>Microsoft Office PowerPoint</Application>
  <PresentationFormat>Экран (4:3)</PresentationFormat>
  <Paragraphs>419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Муниципальное бюджетное  дошкольное   образовательное учреждение  «Детский сад Росинка №24»         Паспорт средней группы   </vt:lpstr>
      <vt:lpstr>Слайд 2</vt:lpstr>
      <vt:lpstr>Слайд 3</vt:lpstr>
      <vt:lpstr>Слайд 4</vt:lpstr>
      <vt:lpstr> **********/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  образовательное учреждение  «Анцирский детский сад»           Паспорт второй младшей группы  (3-4года) </dc:title>
  <dc:creator>user</dc:creator>
  <cp:lastModifiedBy>Пользователь</cp:lastModifiedBy>
  <cp:revision>47</cp:revision>
  <cp:lastPrinted>2020-08-19T15:16:33Z</cp:lastPrinted>
  <dcterms:created xsi:type="dcterms:W3CDTF">2019-09-09T05:10:50Z</dcterms:created>
  <dcterms:modified xsi:type="dcterms:W3CDTF">2023-10-31T13:06:08Z</dcterms:modified>
</cp:coreProperties>
</file>